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5DF3C98-976D-4C5E-A66C-FC9E561BAD18}" type="datetimeFigureOut">
              <a:rPr lang="en-US" smtClean="0"/>
              <a:t>3/1/2007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AFD87F4-5C35-4714-80B2-4D163F03F180}"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D87F4-5C35-4714-80B2-4D163F03F1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D87F4-5C35-4714-80B2-4D163F03F1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FD87F4-5C35-4714-80B2-4D163F03F1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5DF3C98-976D-4C5E-A66C-FC9E561BAD18}" type="datetimeFigureOut">
              <a:rPr lang="en-US" smtClean="0"/>
              <a:t>3/1/2007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AFD87F4-5C35-4714-80B2-4D163F03F180}"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AFD87F4-5C35-4714-80B2-4D163F03F180}"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AFD87F4-5C35-4714-80B2-4D163F03F1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AFD87F4-5C35-4714-80B2-4D163F03F180}"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DF3C98-976D-4C5E-A66C-FC9E561BAD18}" type="datetimeFigureOut">
              <a:rPr lang="en-US" smtClean="0"/>
              <a:t>3/1/2007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AFD87F4-5C35-4714-80B2-4D163F03F1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5DF3C98-976D-4C5E-A66C-FC9E561BAD18}" type="datetimeFigureOut">
              <a:rPr lang="en-US" smtClean="0"/>
              <a:t>3/1/2007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AFD87F4-5C35-4714-80B2-4D163F03F180}"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5DF3C98-976D-4C5E-A66C-FC9E561BAD18}" type="datetimeFigureOut">
              <a:rPr lang="en-US" smtClean="0"/>
              <a:t>3/1/2007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AFD87F4-5C35-4714-80B2-4D163F03F180}"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5DF3C98-976D-4C5E-A66C-FC9E561BAD18}" type="datetimeFigureOut">
              <a:rPr lang="en-US" smtClean="0"/>
              <a:t>3/1/2007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AFD87F4-5C35-4714-80B2-4D163F03F180}"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692170" cy="5509200"/>
          </a:xfrm>
          <a:prstGeom prst="rect">
            <a:avLst/>
          </a:prstGeom>
          <a:noFill/>
        </p:spPr>
        <p:txBody>
          <a:bodyPr wrap="none" rtlCol="0">
            <a:spAutoFit/>
          </a:bodyPr>
          <a:lstStyle/>
          <a:p>
            <a:r>
              <a:rPr lang="en-US" sz="3200" b="1" dirty="0" smtClean="0"/>
              <a:t>Rime of the Ancient Mariner by </a:t>
            </a:r>
          </a:p>
          <a:p>
            <a:r>
              <a:rPr lang="en-US" sz="3200" b="1" dirty="0" smtClean="0"/>
              <a:t>S.T. Coleridge</a:t>
            </a:r>
          </a:p>
          <a:p>
            <a:endParaRPr lang="en-US" sz="2400" b="1" dirty="0"/>
          </a:p>
          <a:p>
            <a:r>
              <a:rPr lang="en-US" sz="2400" b="1" dirty="0" smtClean="0"/>
              <a:t>Important Points:</a:t>
            </a:r>
          </a:p>
          <a:p>
            <a:endParaRPr lang="en-US" sz="2400" b="1" dirty="0" smtClean="0"/>
          </a:p>
          <a:p>
            <a:pPr marL="457200" indent="-457200">
              <a:buAutoNum type="arabicPeriod"/>
            </a:pPr>
            <a:r>
              <a:rPr lang="en-US" sz="2400" dirty="0" smtClean="0"/>
              <a:t>It is simple allegory of guilt and regeneration.</a:t>
            </a:r>
          </a:p>
          <a:p>
            <a:pPr marL="457200" indent="-457200">
              <a:buAutoNum type="arabicPeriod"/>
            </a:pPr>
            <a:r>
              <a:rPr lang="en-US" sz="2400" dirty="0" smtClean="0"/>
              <a:t>The poem is divided into seven parts.</a:t>
            </a:r>
          </a:p>
          <a:p>
            <a:pPr marL="457200" indent="-457200">
              <a:buAutoNum type="arabicPeriod"/>
            </a:pPr>
            <a:r>
              <a:rPr lang="en-US" sz="2400" dirty="0" smtClean="0"/>
              <a:t>At the end of part I, the mariner shoots the </a:t>
            </a:r>
          </a:p>
          <a:p>
            <a:pPr marL="457200" indent="-457200"/>
            <a:r>
              <a:rPr lang="en-US" sz="2400" dirty="0" smtClean="0"/>
              <a:t>Albatross. ( A   large sea bird)</a:t>
            </a:r>
          </a:p>
          <a:p>
            <a:pPr marL="457200" indent="-457200"/>
            <a:endParaRPr lang="en-US" sz="2400" dirty="0" smtClean="0"/>
          </a:p>
          <a:p>
            <a:pPr marL="457200" indent="-457200"/>
            <a:r>
              <a:rPr lang="en-US" sz="2400" dirty="0" smtClean="0"/>
              <a:t>4.The bird may be a messenger of God or a Christian</a:t>
            </a:r>
          </a:p>
          <a:p>
            <a:pPr marL="457200" indent="-457200"/>
            <a:r>
              <a:rPr lang="en-US" sz="2400" dirty="0" smtClean="0"/>
              <a:t> soul.</a:t>
            </a:r>
          </a:p>
          <a:p>
            <a:pPr marL="457200" indent="-457200"/>
            <a:r>
              <a:rPr lang="en-US" sz="2400" dirty="0" smtClean="0"/>
              <a:t>5. In part II the mariner’s shipmates condemn him</a:t>
            </a:r>
          </a:p>
          <a:p>
            <a:pPr marL="457200" indent="-457200"/>
            <a:r>
              <a:rPr lang="en-US" sz="2400" dirty="0" smtClean="0"/>
              <a:t> for having killed the bird of good omen.</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382000" cy="4893647"/>
          </a:xfrm>
          <a:prstGeom prst="rect">
            <a:avLst/>
          </a:prstGeom>
          <a:noFill/>
        </p:spPr>
        <p:txBody>
          <a:bodyPr wrap="square" rtlCol="0">
            <a:spAutoFit/>
          </a:bodyPr>
          <a:lstStyle/>
          <a:p>
            <a:r>
              <a:rPr lang="en-US" sz="2400" dirty="0" smtClean="0"/>
              <a:t>6. In part III, Death and life-in-death play at the dice. All the shipmates die .One by one leaving the mariner alone on that sea.</a:t>
            </a:r>
          </a:p>
          <a:p>
            <a:endParaRPr lang="en-US" sz="2400" dirty="0" smtClean="0"/>
          </a:p>
          <a:p>
            <a:r>
              <a:rPr lang="en-US" sz="2400" dirty="0" smtClean="0"/>
              <a:t>7. In part IV, The mariner has to face the curse in the dead men’s eyes. But he does not die. He is able to pray and the albatross falls into the sea. This marks partial revival.</a:t>
            </a:r>
          </a:p>
          <a:p>
            <a:endParaRPr lang="en-US" sz="2400" dirty="0"/>
          </a:p>
          <a:p>
            <a:r>
              <a:rPr lang="en-US" sz="2400" dirty="0" smtClean="0"/>
              <a:t>8. In part V, The mariner is able to sleep, and when he gets up, long awaited rains bring him comfort. In a way, he has reconciled himself to God’s creation.</a:t>
            </a:r>
          </a:p>
          <a:p>
            <a:endParaRPr lang="en-US" sz="2400" dirty="0"/>
          </a:p>
          <a:p>
            <a:r>
              <a:rPr lang="en-US" sz="2400" dirty="0" smtClean="0"/>
              <a:t>9. In part VI, the mariner is haunted by the presence of  hid dead comrades.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762207" cy="4431983"/>
          </a:xfrm>
          <a:prstGeom prst="rect">
            <a:avLst/>
          </a:prstGeom>
          <a:noFill/>
        </p:spPr>
        <p:txBody>
          <a:bodyPr wrap="none" rtlCol="0">
            <a:spAutoFit/>
          </a:bodyPr>
          <a:lstStyle/>
          <a:p>
            <a:r>
              <a:rPr lang="en-US" sz="2400" dirty="0" smtClean="0"/>
              <a:t>10. At the end of the poem, the mariner reaches back his own</a:t>
            </a:r>
          </a:p>
          <a:p>
            <a:r>
              <a:rPr lang="en-US" sz="2400" dirty="0" smtClean="0"/>
              <a:t> country. He meets the holy hermit, confesses his guilt. </a:t>
            </a:r>
          </a:p>
          <a:p>
            <a:endParaRPr lang="en-US" sz="2400" dirty="0"/>
          </a:p>
          <a:p>
            <a:r>
              <a:rPr lang="en-US" sz="2400" dirty="0" smtClean="0"/>
              <a:t>11. Thus the poem narrates the experience of an ancient</a:t>
            </a:r>
          </a:p>
          <a:p>
            <a:r>
              <a:rPr lang="en-US" sz="2400" dirty="0" smtClean="0"/>
              <a:t> Mariner voyaging  around polar regions in unknown seas.</a:t>
            </a:r>
          </a:p>
          <a:p>
            <a:endParaRPr lang="en-US" sz="2400" dirty="0"/>
          </a:p>
          <a:p>
            <a:r>
              <a:rPr lang="en-US" sz="2400" dirty="0" smtClean="0"/>
              <a:t>12. Coleridge is superb in story-telling. As a narrator he</a:t>
            </a:r>
          </a:p>
          <a:p>
            <a:r>
              <a:rPr lang="en-US" sz="2400" dirty="0" smtClean="0"/>
              <a:t> exercises the same hypnotic spell on his listeners as the </a:t>
            </a:r>
          </a:p>
          <a:p>
            <a:r>
              <a:rPr lang="en-US" sz="2400" dirty="0" smtClean="0"/>
              <a:t>mariner creates on the wedding guest. </a:t>
            </a:r>
          </a:p>
          <a:p>
            <a:endParaRPr lang="en-US" sz="2400" dirty="0"/>
          </a:p>
          <a:p>
            <a:r>
              <a:rPr lang="en-US" sz="2400" dirty="0" smtClean="0"/>
              <a:t>13. The poem is written in the ballad form.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286000"/>
            <a:ext cx="3148939" cy="923330"/>
          </a:xfrm>
          <a:prstGeom prst="rect">
            <a:avLst/>
          </a:prstGeom>
          <a:noFill/>
        </p:spPr>
        <p:txBody>
          <a:bodyPr wrap="none" rtlCol="0">
            <a:spAutoFit/>
          </a:bodyPr>
          <a:lstStyle/>
          <a:p>
            <a:r>
              <a:rPr lang="en-US" sz="5400" b="1" dirty="0" smtClean="0"/>
              <a:t>Thank You</a:t>
            </a:r>
            <a:endParaRPr lang="en-US" sz="5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TotalTime>
  <Words>303</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RAJE</dc:creator>
  <cp:lastModifiedBy>RAJE</cp:lastModifiedBy>
  <cp:revision>17</cp:revision>
  <dcterms:created xsi:type="dcterms:W3CDTF">2007-02-28T18:38:42Z</dcterms:created>
  <dcterms:modified xsi:type="dcterms:W3CDTF">2007-02-28T19:15:44Z</dcterms:modified>
</cp:coreProperties>
</file>